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72" r:id="rId4"/>
    <p:sldId id="258" r:id="rId5"/>
    <p:sldId id="271" r:id="rId6"/>
    <p:sldId id="261" r:id="rId7"/>
    <p:sldId id="269" r:id="rId8"/>
    <p:sldId id="262" r:id="rId9"/>
    <p:sldId id="270" r:id="rId10"/>
    <p:sldId id="265" r:id="rId11"/>
    <p:sldId id="266" r:id="rId12"/>
    <p:sldId id="273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ontserrat" panose="00000500000000000000" pitchFamily="2" charset="-52"/>
      <p:regular r:id="rId19"/>
      <p:bold r:id="rId20"/>
      <p:italic r:id="rId21"/>
      <p:boldItalic r:id="rId22"/>
    </p:embeddedFont>
    <p:embeddedFont>
      <p:font typeface="Montserrat Black" panose="00000A00000000000000" pitchFamily="2" charset="-52"/>
      <p:bold r:id="rId23"/>
      <p:boldItalic r:id="rId24"/>
    </p:embeddedFont>
    <p:embeddedFont>
      <p:font typeface="Montserrat ExtraBold" panose="00000900000000000000" pitchFamily="2" charset="-52"/>
      <p:bold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62">
          <p15:clr>
            <a:srgbClr val="A4A3A4"/>
          </p15:clr>
        </p15:guide>
        <p15:guide id="2" pos="2543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jQB6Uxuwz1/PgJZMHc6E0JGNh/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B62"/>
    <a:srgbClr val="0F19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55" autoAdjust="0"/>
    <p:restoredTop sz="94660"/>
  </p:normalViewPr>
  <p:slideViewPr>
    <p:cSldViewPr snapToGrid="0">
      <p:cViewPr>
        <p:scale>
          <a:sx n="75" d="100"/>
          <a:sy n="75" d="100"/>
        </p:scale>
        <p:origin x="1123" y="43"/>
      </p:cViewPr>
      <p:guideLst>
        <p:guide orient="horz" pos="1362"/>
        <p:guide pos="2543"/>
      </p:guideLst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6224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7568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9058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6244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8798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4" name="Google Shape;1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90072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70778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  <a:duotone>
              <a:prstClr val="black"/>
              <a:srgbClr val="FF5B62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9021639" y="1234123"/>
            <a:ext cx="5411419" cy="5862577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454810" y="772105"/>
            <a:ext cx="7431890" cy="1484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l"/>
            <a:r>
              <a:rPr lang="ru-RU" sz="5400" dirty="0">
                <a:solidFill>
                  <a:srgbClr val="FF5B62"/>
                </a:solidFill>
                <a:latin typeface="Montserrat ExtraBold" panose="020B0604020202020204" charset="-52"/>
              </a:rPr>
              <a:t>Интеллектуальная система </a:t>
            </a:r>
            <a:br>
              <a:rPr lang="ru-RU" sz="4000" dirty="0">
                <a:solidFill>
                  <a:srgbClr val="FF5B62"/>
                </a:solidFill>
                <a:latin typeface="Montserrat ExtraBold" panose="020B0604020202020204" charset="-52"/>
              </a:rPr>
            </a:br>
            <a:endParaRPr lang="ru-RU" sz="3200" dirty="0">
              <a:solidFill>
                <a:schemeClr val="bg1"/>
              </a:solidFill>
              <a:latin typeface="Montserrat" panose="020B0604020202020204" charset="-52"/>
            </a:endParaRPr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237680" y="5616916"/>
            <a:ext cx="5411419" cy="1395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ru-RU" sz="18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Автор: Бикзянтиев Рушан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ru-RU" sz="1800" dirty="0">
                <a:solidFill>
                  <a:srgbClr val="FF5B6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Студент группы: ИКБО-05-19 </a:t>
            </a:r>
          </a:p>
          <a:p>
            <a:pPr marL="0" indent="0" algn="l">
              <a:buClr>
                <a:schemeClr val="lt1"/>
              </a:buClr>
              <a:buSzPts val="1400"/>
            </a:pPr>
            <a:r>
              <a:rPr lang="ru-RU" sz="1800" dirty="0">
                <a:solidFill>
                  <a:srgbClr val="FF5B6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Научный руководитель: Мусихин А. Г.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sz="1800" dirty="0">
              <a:solidFill>
                <a:srgbClr val="FF5B6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811" y="1780008"/>
            <a:ext cx="73102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Montserrat" panose="020B0604020202020204" charset="-52"/>
              </a:rPr>
              <a:t>подбора архитектуры виртуальных хранилищ данных</a:t>
            </a:r>
            <a:endParaRPr lang="ru-RU" sz="2800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129922" y="391989"/>
            <a:ext cx="215517" cy="1224280"/>
          </a:xfrm>
          <a:prstGeom prst="rect">
            <a:avLst/>
          </a:prstGeom>
          <a:solidFill>
            <a:srgbClr val="FF5B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DF399FC1-2224-1098-8923-3E3A7D5E1C72}"/>
              </a:ext>
            </a:extLst>
          </p:cNvPr>
          <p:cNvSpPr/>
          <p:nvPr/>
        </p:nvSpPr>
        <p:spPr>
          <a:xfrm>
            <a:off x="-2799097" y="4274000"/>
            <a:ext cx="5881131" cy="563449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8" name="Google Shape;168;p7"/>
          <p:cNvSpPr txBox="1"/>
          <p:nvPr/>
        </p:nvSpPr>
        <p:spPr>
          <a:xfrm>
            <a:off x="243068" y="653096"/>
            <a:ext cx="6331351" cy="90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FF5B62"/>
              </a:buClr>
              <a:buSzPts val="5400"/>
            </a:pPr>
            <a:r>
              <a:rPr lang="ru-RU" sz="9600" dirty="0">
                <a:solidFill>
                  <a:srgbClr val="FF5B62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Расчеты</a:t>
            </a:r>
            <a:endParaRPr sz="9600" dirty="0">
              <a:solidFill>
                <a:schemeClr val="bg1"/>
              </a:solidFill>
              <a:latin typeface="Montserrat Black" panose="020B0604020202020204" charset="-52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CF9F262B-62B3-3D22-1480-56AAFFC9217E}"/>
              </a:ext>
            </a:extLst>
          </p:cNvPr>
          <p:cNvSpPr/>
          <p:nvPr/>
        </p:nvSpPr>
        <p:spPr>
          <a:xfrm>
            <a:off x="7947216" y="2534613"/>
            <a:ext cx="5379835" cy="5259083"/>
          </a:xfrm>
          <a:prstGeom prst="ellipse">
            <a:avLst/>
          </a:prstGeom>
          <a:solidFill>
            <a:srgbClr val="FF5B62"/>
          </a:solidFill>
          <a:ln>
            <a:solidFill>
              <a:srgbClr val="FF5B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FF5B62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5416BAF-398F-3482-60C7-A7E817118A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485" t="15149" r="18848" b="4781"/>
          <a:stretch/>
        </p:blipFill>
        <p:spPr>
          <a:xfrm>
            <a:off x="8028922" y="1195415"/>
            <a:ext cx="4421781" cy="5662585"/>
          </a:xfrm>
          <a:prstGeom prst="rect">
            <a:avLst/>
          </a:prstGeom>
        </p:spPr>
      </p:pic>
      <p:sp>
        <p:nvSpPr>
          <p:cNvPr id="28" name="Google Shape;168;p7">
            <a:extLst>
              <a:ext uri="{FF2B5EF4-FFF2-40B4-BE49-F238E27FC236}">
                <a16:creationId xmlns:a16="http://schemas.microsoft.com/office/drawing/2014/main" id="{FBF1CFEB-C123-3508-9307-EA13DCE8C6B1}"/>
              </a:ext>
            </a:extLst>
          </p:cNvPr>
          <p:cNvSpPr txBox="1"/>
          <p:nvPr/>
        </p:nvSpPr>
        <p:spPr>
          <a:xfrm>
            <a:off x="2621550" y="3368038"/>
            <a:ext cx="11674400" cy="90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FF5B62"/>
              </a:buClr>
              <a:buSzPts val="5400"/>
            </a:pPr>
            <a:r>
              <a:rPr lang="ru-RU" sz="7200" dirty="0">
                <a:solidFill>
                  <a:schemeClr val="bg1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Надёжность</a:t>
            </a:r>
            <a:r>
              <a:rPr lang="en-US" sz="7200" dirty="0">
                <a:solidFill>
                  <a:schemeClr val="bg1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:</a:t>
            </a:r>
            <a:r>
              <a:rPr lang="ru-RU" sz="7200" dirty="0">
                <a:solidFill>
                  <a:schemeClr val="bg1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 </a:t>
            </a:r>
          </a:p>
          <a:p>
            <a:pPr lvl="0">
              <a:lnSpc>
                <a:spcPct val="90000"/>
              </a:lnSpc>
              <a:buClr>
                <a:srgbClr val="FF5B62"/>
              </a:buClr>
              <a:buSzPts val="5400"/>
            </a:pPr>
            <a:r>
              <a:rPr lang="ru-RU" sz="7200" dirty="0">
                <a:solidFill>
                  <a:schemeClr val="bg1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70%</a:t>
            </a:r>
            <a:endParaRPr sz="7200" dirty="0">
              <a:solidFill>
                <a:schemeClr val="bg1"/>
              </a:solidFill>
              <a:latin typeface="Montserrat Black" panose="020B0604020202020204" charset="-52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60" name="Рисунок 159">
            <a:extLst>
              <a:ext uri="{FF2B5EF4-FFF2-40B4-BE49-F238E27FC236}">
                <a16:creationId xmlns:a16="http://schemas.microsoft.com/office/drawing/2014/main" id="{5CE723AD-41D7-C989-2CF4-9589FC8BE6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5646"/>
          <a:stretch/>
        </p:blipFill>
        <p:spPr>
          <a:xfrm>
            <a:off x="-1154441" y="-382957"/>
            <a:ext cx="4318181" cy="794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66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7;p9"/>
          <p:cNvSpPr txBox="1">
            <a:spLocks noGrp="1"/>
          </p:cNvSpPr>
          <p:nvPr>
            <p:ph type="title"/>
          </p:nvPr>
        </p:nvSpPr>
        <p:spPr>
          <a:xfrm>
            <a:off x="418541" y="2602276"/>
            <a:ext cx="9345600" cy="4900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B62"/>
              </a:buClr>
              <a:buSzPts val="12400"/>
              <a:buFont typeface="Montserrat Black"/>
              <a:buNone/>
            </a:pPr>
            <a:r>
              <a:rPr lang="ru-RU" sz="12400" dirty="0" err="1">
                <a:solidFill>
                  <a:srgbClr val="FF5B6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The</a:t>
            </a:r>
            <a:br>
              <a:rPr lang="ru-RU" sz="12400" dirty="0">
                <a:solidFill>
                  <a:srgbClr val="FF5B6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ru-RU" sz="12400" dirty="0" err="1">
                <a:solidFill>
                  <a:srgbClr val="FF5B6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end</a:t>
            </a:r>
            <a:endParaRPr sz="12400" dirty="0">
              <a:solidFill>
                <a:srgbClr val="FF5B6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5" name="Google Shape;188;p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288942" y="233183"/>
            <a:ext cx="475199" cy="46947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89;p9"/>
          <p:cNvSpPr txBox="1"/>
          <p:nvPr/>
        </p:nvSpPr>
        <p:spPr>
          <a:xfrm>
            <a:off x="9734916" y="283254"/>
            <a:ext cx="22333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@</a:t>
            </a:r>
            <a:r>
              <a:rPr lang="ru-RU" sz="1800" dirty="0" err="1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bikzyantiev_ru</a:t>
            </a:r>
            <a:endParaRPr sz="1800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709EEBC-DBDB-6F37-B857-1DDCFED046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36882" y="788519"/>
            <a:ext cx="379318" cy="379318"/>
          </a:xfrm>
          <a:prstGeom prst="rect">
            <a:avLst/>
          </a:prstGeom>
        </p:spPr>
      </p:pic>
      <p:sp>
        <p:nvSpPr>
          <p:cNvPr id="14" name="Google Shape;189;p9">
            <a:extLst>
              <a:ext uri="{FF2B5EF4-FFF2-40B4-BE49-F238E27FC236}">
                <a16:creationId xmlns:a16="http://schemas.microsoft.com/office/drawing/2014/main" id="{7BF965F9-A702-8D4B-FCD9-4466AFC59A7B}"/>
              </a:ext>
            </a:extLst>
          </p:cNvPr>
          <p:cNvSpPr txBox="1"/>
          <p:nvPr/>
        </p:nvSpPr>
        <p:spPr>
          <a:xfrm>
            <a:off x="9764141" y="788519"/>
            <a:ext cx="1932559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err="1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bikzyantiev</a:t>
            </a:r>
            <a:endParaRPr sz="1600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1BE780D-A99D-5234-97CA-B8625EC66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4034" y="3210560"/>
            <a:ext cx="3364186" cy="336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88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  <a:duotone>
              <a:prstClr val="black"/>
              <a:srgbClr val="FF5B62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9021639" y="1234123"/>
            <a:ext cx="5411419" cy="5862577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>
            <a:spLocks noGrp="1"/>
          </p:cNvSpPr>
          <p:nvPr>
            <p:ph type="ctrTitle"/>
          </p:nvPr>
        </p:nvSpPr>
        <p:spPr>
          <a:xfrm>
            <a:off x="454810" y="772105"/>
            <a:ext cx="7431890" cy="1484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l"/>
            <a:r>
              <a:rPr lang="ru-RU" sz="5400" dirty="0">
                <a:solidFill>
                  <a:srgbClr val="FF5B62"/>
                </a:solidFill>
                <a:latin typeface="Montserrat ExtraBold" panose="020B0604020202020204" charset="-52"/>
              </a:rPr>
              <a:t>Интеллектуальная система </a:t>
            </a:r>
            <a:br>
              <a:rPr lang="ru-RU" sz="4000" dirty="0">
                <a:solidFill>
                  <a:srgbClr val="FF5B62"/>
                </a:solidFill>
                <a:latin typeface="Montserrat ExtraBold" panose="020B0604020202020204" charset="-52"/>
              </a:rPr>
            </a:br>
            <a:endParaRPr lang="ru-RU" sz="3200" dirty="0">
              <a:solidFill>
                <a:schemeClr val="bg1"/>
              </a:solidFill>
              <a:latin typeface="Montserrat" panose="020B0604020202020204" charset="-52"/>
            </a:endParaRPr>
          </a:p>
        </p:txBody>
      </p:sp>
      <p:sp>
        <p:nvSpPr>
          <p:cNvPr id="90" name="Google Shape;90;p1"/>
          <p:cNvSpPr txBox="1">
            <a:spLocks noGrp="1"/>
          </p:cNvSpPr>
          <p:nvPr>
            <p:ph type="subTitle" idx="1"/>
          </p:nvPr>
        </p:nvSpPr>
        <p:spPr>
          <a:xfrm>
            <a:off x="237680" y="5616916"/>
            <a:ext cx="5411419" cy="1395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ru-RU" sz="18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Автор: Бикзянтиев Рушан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r>
              <a:rPr lang="ru-RU" sz="1800" dirty="0">
                <a:solidFill>
                  <a:srgbClr val="FF5B6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Студент группы: ИКБО-05-19 </a:t>
            </a:r>
          </a:p>
          <a:p>
            <a:pPr marL="0" indent="0" algn="l">
              <a:buClr>
                <a:schemeClr val="lt1"/>
              </a:buClr>
              <a:buSzPts val="1400"/>
            </a:pPr>
            <a:r>
              <a:rPr lang="ru-RU" sz="1800" dirty="0">
                <a:solidFill>
                  <a:srgbClr val="FF5B6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Научный руководитель: Мусихин А. Г.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</a:pPr>
            <a:endParaRPr sz="1800" dirty="0">
              <a:solidFill>
                <a:srgbClr val="FF5B6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4811" y="1780008"/>
            <a:ext cx="73102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Montserrat" panose="020B0604020202020204" charset="-52"/>
              </a:rPr>
              <a:t>подбора архитектуры виртуальных хранилищ данных</a:t>
            </a:r>
            <a:endParaRPr lang="ru-RU" sz="2800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129922" y="391989"/>
            <a:ext cx="215517" cy="1224280"/>
          </a:xfrm>
          <a:prstGeom prst="rect">
            <a:avLst/>
          </a:prstGeom>
          <a:solidFill>
            <a:srgbClr val="FF5B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8881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345541" y="523940"/>
            <a:ext cx="4933864" cy="1139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B62"/>
              </a:buClr>
              <a:buSzPts val="3600"/>
              <a:buFont typeface="Montserrat ExtraBold"/>
              <a:buNone/>
            </a:pPr>
            <a:r>
              <a:rPr lang="ru-RU" sz="4800" dirty="0">
                <a:solidFill>
                  <a:srgbClr val="FF5B6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Актуальность</a:t>
            </a:r>
            <a:endParaRPr sz="4800" dirty="0">
              <a:solidFill>
                <a:srgbClr val="FF5B6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03" name="Google Shape;103;p2"/>
          <p:cNvGrpSpPr/>
          <p:nvPr/>
        </p:nvGrpSpPr>
        <p:grpSpPr>
          <a:xfrm>
            <a:off x="6788165" y="-888527"/>
            <a:ext cx="1971085" cy="3128963"/>
            <a:chOff x="5044616" y="-1325653"/>
            <a:chExt cx="1960971" cy="3453297"/>
          </a:xfrm>
        </p:grpSpPr>
        <p:cxnSp>
          <p:nvCxnSpPr>
            <p:cNvPr id="104" name="Google Shape;104;p2"/>
            <p:cNvCxnSpPr/>
            <p:nvPr/>
          </p:nvCxnSpPr>
          <p:spPr>
            <a:xfrm flipH="1">
              <a:off x="5076095" y="-1325653"/>
              <a:ext cx="1929492" cy="3419656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05" name="Google Shape;105;p2"/>
            <p:cNvSpPr/>
            <p:nvPr/>
          </p:nvSpPr>
          <p:spPr>
            <a:xfrm>
              <a:off x="5044616" y="2060361"/>
              <a:ext cx="62955" cy="67283"/>
            </a:xfrm>
            <a:prstGeom prst="flowChartConnector">
              <a:avLst/>
            </a:pr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" name="Google Shape;106;p2"/>
          <p:cNvGrpSpPr/>
          <p:nvPr/>
        </p:nvGrpSpPr>
        <p:grpSpPr>
          <a:xfrm>
            <a:off x="6851445" y="5607480"/>
            <a:ext cx="2150315" cy="2327479"/>
            <a:chOff x="5221221" y="5272358"/>
            <a:chExt cx="1761985" cy="1831036"/>
          </a:xfrm>
        </p:grpSpPr>
        <p:cxnSp>
          <p:nvCxnSpPr>
            <p:cNvPr id="107" name="Google Shape;107;p2"/>
            <p:cNvCxnSpPr/>
            <p:nvPr/>
          </p:nvCxnSpPr>
          <p:spPr>
            <a:xfrm rot="10800000">
              <a:off x="5230319" y="5272358"/>
              <a:ext cx="1752887" cy="1831036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08" name="Google Shape;108;p2"/>
            <p:cNvSpPr/>
            <p:nvPr/>
          </p:nvSpPr>
          <p:spPr>
            <a:xfrm>
              <a:off x="5221221" y="5272358"/>
              <a:ext cx="62955" cy="67283"/>
            </a:xfrm>
            <a:prstGeom prst="flowChartConnector">
              <a:avLst/>
            </a:pr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9" name="Google Shape;109;p2"/>
          <p:cNvCxnSpPr/>
          <p:nvPr/>
        </p:nvCxnSpPr>
        <p:spPr>
          <a:xfrm>
            <a:off x="7032926" y="5948362"/>
            <a:ext cx="1738795" cy="1874838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0" name="Google Shape;110;p2"/>
          <p:cNvSpPr txBox="1"/>
          <p:nvPr/>
        </p:nvSpPr>
        <p:spPr>
          <a:xfrm>
            <a:off x="629609" y="2240436"/>
            <a:ext cx="5606599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800" dirty="0">
                <a:solidFill>
                  <a:schemeClr val="bg1"/>
                </a:solidFill>
                <a:latin typeface="Montserrat" panose="020B0604020202020204" charset="-52"/>
                <a:ea typeface="Calibri"/>
                <a:cs typeface="Calibri"/>
                <a:sym typeface="Calibri"/>
              </a:rPr>
              <a:t>Постоянный рост объема информации</a:t>
            </a:r>
          </a:p>
          <a:p>
            <a:pPr marL="114300" marR="0" lvl="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50000"/>
            </a:pPr>
            <a:endParaRPr lang="ru-RU" sz="2800" dirty="0">
              <a:solidFill>
                <a:schemeClr val="bg1"/>
              </a:solidFill>
              <a:latin typeface="Montserrat" panose="020B0604020202020204" charset="-52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800" b="0" i="0" u="none" strike="noStrike" cap="none" dirty="0">
                <a:solidFill>
                  <a:schemeClr val="bg1"/>
                </a:solidFill>
                <a:latin typeface="Montserrat" panose="020B0604020202020204" charset="-52"/>
                <a:ea typeface="Calibri"/>
                <a:cs typeface="Calibri"/>
                <a:sym typeface="Calibri"/>
              </a:rPr>
              <a:t>Способы применения информации в различных случаях </a:t>
            </a:r>
            <a:endParaRPr sz="2800" b="0" i="0" u="none" strike="noStrike" cap="none" dirty="0">
              <a:solidFill>
                <a:schemeClr val="bg1"/>
              </a:solidFill>
              <a:latin typeface="Montserrat" panose="020B0604020202020204" charset="-52"/>
              <a:ea typeface="Calibri"/>
              <a:cs typeface="Calibri"/>
              <a:sym typeface="Calibri"/>
            </a:endParaRPr>
          </a:p>
        </p:txBody>
      </p:sp>
      <p:cxnSp>
        <p:nvCxnSpPr>
          <p:cNvPr id="23" name="Google Shape;109;p2"/>
          <p:cNvCxnSpPr/>
          <p:nvPr/>
        </p:nvCxnSpPr>
        <p:spPr>
          <a:xfrm flipH="1">
            <a:off x="7403979" y="-1093846"/>
            <a:ext cx="1367742" cy="218769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0" name="Рисунок 39" descr="https://www.betterlives.world/blog/wp-content/uploads/2016/01/Digital-transformati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73"/>
          <a:stretch>
            <a:fillRect/>
          </a:stretch>
        </p:blipFill>
        <p:spPr bwMode="auto">
          <a:xfrm>
            <a:off x="6939378" y="-76835"/>
            <a:ext cx="9009951" cy="7620000"/>
          </a:xfrm>
          <a:custGeom>
            <a:avLst/>
            <a:gdLst>
              <a:gd name="connsiteX0" fmla="*/ 1499545 w 9009951"/>
              <a:gd name="connsiteY0" fmla="*/ 0 h 7620000"/>
              <a:gd name="connsiteX1" fmla="*/ 9009951 w 9009951"/>
              <a:gd name="connsiteY1" fmla="*/ 0 h 7620000"/>
              <a:gd name="connsiteX2" fmla="*/ 9009951 w 9009951"/>
              <a:gd name="connsiteY2" fmla="*/ 7620000 h 7620000"/>
              <a:gd name="connsiteX3" fmla="*/ 1840600 w 9009951"/>
              <a:gd name="connsiteY3" fmla="*/ 7620000 h 7620000"/>
              <a:gd name="connsiteX4" fmla="*/ 55881 w 9009951"/>
              <a:gd name="connsiteY4" fmla="*/ 5516880 h 7620000"/>
              <a:gd name="connsiteX5" fmla="*/ 0 w 9009951"/>
              <a:gd name="connsiteY5" fmla="*/ 239268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09951" h="7620000">
                <a:moveTo>
                  <a:pt x="1499545" y="0"/>
                </a:moveTo>
                <a:lnTo>
                  <a:pt x="9009951" y="0"/>
                </a:lnTo>
                <a:lnTo>
                  <a:pt x="9009951" y="7620000"/>
                </a:lnTo>
                <a:lnTo>
                  <a:pt x="1840600" y="7620000"/>
                </a:lnTo>
                <a:lnTo>
                  <a:pt x="55881" y="5516880"/>
                </a:lnTo>
                <a:lnTo>
                  <a:pt x="0" y="239268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Овал 13">
            <a:extLst>
              <a:ext uri="{FF2B5EF4-FFF2-40B4-BE49-F238E27FC236}">
                <a16:creationId xmlns:a16="http://schemas.microsoft.com/office/drawing/2014/main" id="{C2F47029-3D3B-A384-EB4D-31E7112955C7}"/>
              </a:ext>
            </a:extLst>
          </p:cNvPr>
          <p:cNvSpPr/>
          <p:nvPr/>
        </p:nvSpPr>
        <p:spPr>
          <a:xfrm>
            <a:off x="7872614" y="3622876"/>
            <a:ext cx="6265862" cy="610970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7" name="Google Shape;157;p6"/>
          <p:cNvSpPr txBox="1">
            <a:spLocks noGrp="1"/>
          </p:cNvSpPr>
          <p:nvPr>
            <p:ph type="title"/>
          </p:nvPr>
        </p:nvSpPr>
        <p:spPr>
          <a:xfrm>
            <a:off x="196930" y="231493"/>
            <a:ext cx="106539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B62"/>
              </a:buClr>
              <a:buSzPts val="4400"/>
              <a:buFont typeface="Montserrat Black"/>
              <a:buNone/>
            </a:pPr>
            <a:r>
              <a:rPr lang="ru-RU" dirty="0">
                <a:solidFill>
                  <a:srgbClr val="FF5B62"/>
                </a:solidFill>
                <a:latin typeface="Montserrat Black" panose="00000A00000000000000" pitchFamily="2" charset="-52"/>
              </a:rPr>
              <a:t>Цель выпускной </a:t>
            </a:r>
            <a:r>
              <a:rPr lang="ru-RU" dirty="0">
                <a:solidFill>
                  <a:schemeClr val="bg1"/>
                </a:solidFill>
                <a:latin typeface="Montserrat Black" panose="00000A00000000000000" pitchFamily="2" charset="-52"/>
              </a:rPr>
              <a:t>квалификационной работы</a:t>
            </a:r>
            <a:endParaRPr dirty="0">
              <a:solidFill>
                <a:schemeClr val="bg1"/>
              </a:solidFill>
              <a:latin typeface="Montserrat Black" panose="00000A00000000000000" pitchFamily="2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D866D8-BD5F-6B2B-5704-1F9672168FA1}"/>
              </a:ext>
            </a:extLst>
          </p:cNvPr>
          <p:cNvSpPr txBox="1"/>
          <p:nvPr/>
        </p:nvSpPr>
        <p:spPr>
          <a:xfrm>
            <a:off x="399325" y="1981640"/>
            <a:ext cx="686957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chemeClr val="bg1"/>
              </a:buClr>
              <a:buSzPct val="107000"/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effectLst/>
                <a:latin typeface="Montserrat" panose="00000500000000000000" pitchFamily="2" charset="-52"/>
                <a:ea typeface="Calibri" panose="020F0502020204030204" pitchFamily="34" charset="0"/>
              </a:rPr>
              <a:t>Изучить различные технологии виртуализации данных </a:t>
            </a:r>
            <a:r>
              <a:rPr lang="ru-RU" sz="2400" dirty="0">
                <a:solidFill>
                  <a:schemeClr val="bg1"/>
                </a:solidFill>
                <a:latin typeface="Montserrat" panose="00000500000000000000" pitchFamily="2" charset="-52"/>
                <a:ea typeface="Calibri" panose="020F0502020204030204" pitchFamily="34" charset="0"/>
              </a:rPr>
              <a:t>и аренды серверов</a:t>
            </a:r>
            <a:endParaRPr lang="ru-RU" sz="2400" dirty="0">
              <a:solidFill>
                <a:schemeClr val="bg1"/>
              </a:solidFill>
              <a:effectLst/>
              <a:latin typeface="Montserrat" panose="00000500000000000000" pitchFamily="2" charset="-52"/>
              <a:ea typeface="Calibri" panose="020F0502020204030204" pitchFamily="34" charset="0"/>
            </a:endParaRPr>
          </a:p>
          <a:p>
            <a:pPr marL="342900" indent="-342900">
              <a:buClr>
                <a:schemeClr val="bg1"/>
              </a:buClr>
              <a:buSzPct val="107000"/>
              <a:buFont typeface="Arial" panose="020B0604020202020204" pitchFamily="34" charset="0"/>
              <a:buChar char="•"/>
            </a:pPr>
            <a:endParaRPr lang="ru-RU" sz="2400" dirty="0">
              <a:solidFill>
                <a:schemeClr val="bg1"/>
              </a:solidFill>
              <a:effectLst/>
              <a:latin typeface="Montserrat" panose="00000500000000000000" pitchFamily="2" charset="-52"/>
              <a:ea typeface="Calibri" panose="020F0502020204030204" pitchFamily="34" charset="0"/>
            </a:endParaRPr>
          </a:p>
          <a:p>
            <a:pPr marL="342900" indent="-342900">
              <a:buClr>
                <a:schemeClr val="bg1"/>
              </a:buClr>
              <a:buSzPct val="107000"/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effectLst/>
                <a:latin typeface="Montserrat" panose="00000500000000000000" pitchFamily="2" charset="-52"/>
                <a:ea typeface="Calibri" panose="020F0502020204030204" pitchFamily="34" charset="0"/>
              </a:rPr>
              <a:t>Реализация </a:t>
            </a:r>
            <a:r>
              <a:rPr lang="ru-RU" sz="2400" dirty="0">
                <a:solidFill>
                  <a:schemeClr val="bg1"/>
                </a:solidFill>
                <a:effectLst/>
                <a:latin typeface="Montserrat" panose="00000500000000000000" pitchFamily="2" charset="-52"/>
                <a:ea typeface="Times New Roman" panose="02020603050405020304" pitchFamily="18" charset="0"/>
              </a:rPr>
              <a:t>системы, которая способна подобрать пользователю архитектуру сервера, в соответствии с вводимыми им параметрами сервера, с оптимальными производительностью и ценой.</a:t>
            </a:r>
            <a:endParaRPr lang="ru-RU" sz="1800" dirty="0">
              <a:solidFill>
                <a:schemeClr val="bg1"/>
              </a:solidFill>
              <a:latin typeface="Montserrat" panose="00000500000000000000" pitchFamily="2" charset="-52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9015378-CC49-1C0E-9A06-B9AE44FBFF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641" t="19602" r="32559" b="10576"/>
          <a:stretch/>
        </p:blipFill>
        <p:spPr>
          <a:xfrm>
            <a:off x="7268900" y="1557056"/>
            <a:ext cx="4295175" cy="548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42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title"/>
          </p:nvPr>
        </p:nvSpPr>
        <p:spPr>
          <a:xfrm>
            <a:off x="436101" y="432170"/>
            <a:ext cx="6391419" cy="157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</a:pPr>
            <a:r>
              <a:rPr lang="ru-RU" sz="4000" dirty="0">
                <a:solidFill>
                  <a:schemeClr val="bg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Виртуальные хранилища данных</a:t>
            </a:r>
            <a:endParaRPr sz="4000" dirty="0">
              <a:solidFill>
                <a:schemeClr val="bg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6" name="Google Shape;116;p3"/>
          <p:cNvSpPr txBox="1">
            <a:spLocks noGrp="1"/>
          </p:cNvSpPr>
          <p:nvPr>
            <p:ph type="body" idx="1"/>
          </p:nvPr>
        </p:nvSpPr>
        <p:spPr>
          <a:xfrm>
            <a:off x="1065214" y="2109987"/>
            <a:ext cx="4738746" cy="4636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B62"/>
              </a:buClr>
              <a:buSzPct val="107000"/>
              <a:buChar char="•"/>
            </a:pPr>
            <a:r>
              <a:rPr lang="ru-RU" sz="3600" dirty="0">
                <a:solidFill>
                  <a:srgbClr val="FF5B62"/>
                </a:solidFill>
                <a:latin typeface="Montserrat" panose="020B0604020202020204" charset="-52"/>
              </a:rPr>
              <a:t>Аренда сервера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B62"/>
              </a:buClr>
              <a:buSzPct val="107000"/>
              <a:buChar char="•"/>
            </a:pPr>
            <a:endParaRPr lang="ru-RU" sz="3600" dirty="0">
              <a:solidFill>
                <a:srgbClr val="FF5B62"/>
              </a:solidFill>
              <a:latin typeface="Montserrat" panose="020B0604020202020204" charset="-52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B62"/>
              </a:buClr>
              <a:buSzPct val="107000"/>
              <a:buChar char="•"/>
            </a:pPr>
            <a:r>
              <a:rPr lang="ru-RU" sz="3600" dirty="0">
                <a:solidFill>
                  <a:srgbClr val="FF5B62"/>
                </a:solidFill>
                <a:latin typeface="Montserrat" panose="020B0604020202020204" charset="-52"/>
              </a:rPr>
              <a:t>Бесплатный хостинг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B62"/>
              </a:buClr>
              <a:buSzPct val="107000"/>
              <a:buChar char="•"/>
            </a:pPr>
            <a:endParaRPr lang="ru-RU" sz="3600" dirty="0">
              <a:solidFill>
                <a:srgbClr val="FF5B62"/>
              </a:solidFill>
              <a:latin typeface="Montserrat" panose="020B0604020202020204" charset="-52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B62"/>
              </a:buClr>
              <a:buSzPct val="107000"/>
              <a:buChar char="•"/>
            </a:pPr>
            <a:r>
              <a:rPr lang="ru-RU" sz="3600" dirty="0">
                <a:solidFill>
                  <a:srgbClr val="FF5B62"/>
                </a:solidFill>
                <a:latin typeface="Montserrat" panose="020B0604020202020204" charset="-52"/>
              </a:rPr>
              <a:t>Купить свой сервер</a:t>
            </a:r>
            <a:endParaRPr sz="3600" dirty="0">
              <a:solidFill>
                <a:srgbClr val="FF5B62"/>
              </a:solidFill>
              <a:latin typeface="Montserrat" panose="020B0604020202020204" charset="-52"/>
            </a:endParaRPr>
          </a:p>
        </p:txBody>
      </p:sp>
      <p:cxnSp>
        <p:nvCxnSpPr>
          <p:cNvPr id="118" name="Google Shape;118;p3"/>
          <p:cNvCxnSpPr/>
          <p:nvPr/>
        </p:nvCxnSpPr>
        <p:spPr>
          <a:xfrm flipH="1">
            <a:off x="6170050" y="-890954"/>
            <a:ext cx="1575302" cy="4548554"/>
          </a:xfrm>
          <a:prstGeom prst="straightConnector1">
            <a:avLst/>
          </a:prstGeom>
          <a:noFill/>
          <a:ln w="9525" cap="flat" cmpd="sng">
            <a:solidFill>
              <a:srgbClr val="FF5B6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9" name="Google Shape;119;p3"/>
          <p:cNvSpPr/>
          <p:nvPr/>
        </p:nvSpPr>
        <p:spPr>
          <a:xfrm>
            <a:off x="6149161" y="3634734"/>
            <a:ext cx="49621" cy="45732"/>
          </a:xfrm>
          <a:prstGeom prst="flowChartConnector">
            <a:avLst/>
          </a:prstGeom>
          <a:solidFill>
            <a:srgbClr val="FF5B6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3"/>
          <p:cNvSpPr/>
          <p:nvPr/>
        </p:nvSpPr>
        <p:spPr>
          <a:xfrm>
            <a:off x="6287089" y="2564759"/>
            <a:ext cx="49621" cy="45732"/>
          </a:xfrm>
          <a:prstGeom prst="flowChartConnector">
            <a:avLst/>
          </a:prstGeom>
          <a:solidFill>
            <a:srgbClr val="FF5B6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1" name="Google Shape;121;p3"/>
          <p:cNvCxnSpPr/>
          <p:nvPr/>
        </p:nvCxnSpPr>
        <p:spPr>
          <a:xfrm>
            <a:off x="6311900" y="2587625"/>
            <a:ext cx="321402" cy="5306219"/>
          </a:xfrm>
          <a:prstGeom prst="straightConnector1">
            <a:avLst/>
          </a:prstGeom>
          <a:noFill/>
          <a:ln w="9525" cap="flat" cmpd="sng">
            <a:solidFill>
              <a:srgbClr val="FF5B6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4" name="Рисунок 13" descr="https://demo.moxcreative.com/hasto/wp-content/uploads/sites/7/2021/02/endangered-hacked-server-room-interior-in-datacenter-red-lights-3d-render-1536x86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76" r="9518"/>
          <a:stretch>
            <a:fillRect/>
          </a:stretch>
        </p:blipFill>
        <p:spPr bwMode="auto">
          <a:xfrm>
            <a:off x="6537960" y="-98453"/>
            <a:ext cx="9065854" cy="6956453"/>
          </a:xfrm>
          <a:custGeom>
            <a:avLst/>
            <a:gdLst>
              <a:gd name="connsiteX0" fmla="*/ 1204138 w 9065854"/>
              <a:gd name="connsiteY0" fmla="*/ 0 h 6956453"/>
              <a:gd name="connsiteX1" fmla="*/ 8436066 w 9065854"/>
              <a:gd name="connsiteY1" fmla="*/ 0 h 6956453"/>
              <a:gd name="connsiteX2" fmla="*/ 8434955 w 9065854"/>
              <a:gd name="connsiteY2" fmla="*/ 18550 h 6956453"/>
              <a:gd name="connsiteX3" fmla="*/ 8412480 w 9065854"/>
              <a:gd name="connsiteY3" fmla="*/ 159413 h 6956453"/>
              <a:gd name="connsiteX4" fmla="*/ 8382000 w 9065854"/>
              <a:gd name="connsiteY4" fmla="*/ 250853 h 6956453"/>
              <a:gd name="connsiteX5" fmla="*/ 8366760 w 9065854"/>
              <a:gd name="connsiteY5" fmla="*/ 357533 h 6956453"/>
              <a:gd name="connsiteX6" fmla="*/ 8290560 w 9065854"/>
              <a:gd name="connsiteY6" fmla="*/ 525173 h 6956453"/>
              <a:gd name="connsiteX7" fmla="*/ 8244840 w 9065854"/>
              <a:gd name="connsiteY7" fmla="*/ 677573 h 6956453"/>
              <a:gd name="connsiteX8" fmla="*/ 8229600 w 9065854"/>
              <a:gd name="connsiteY8" fmla="*/ 738533 h 6956453"/>
              <a:gd name="connsiteX9" fmla="*/ 8199120 w 9065854"/>
              <a:gd name="connsiteY9" fmla="*/ 799493 h 6956453"/>
              <a:gd name="connsiteX10" fmla="*/ 8183880 w 9065854"/>
              <a:gd name="connsiteY10" fmla="*/ 845213 h 6956453"/>
              <a:gd name="connsiteX11" fmla="*/ 8138160 w 9065854"/>
              <a:gd name="connsiteY11" fmla="*/ 936653 h 6956453"/>
              <a:gd name="connsiteX12" fmla="*/ 8122920 w 9065854"/>
              <a:gd name="connsiteY12" fmla="*/ 1256693 h 6956453"/>
              <a:gd name="connsiteX13" fmla="*/ 8214360 w 9065854"/>
              <a:gd name="connsiteY13" fmla="*/ 2247293 h 6956453"/>
              <a:gd name="connsiteX14" fmla="*/ 8305800 w 9065854"/>
              <a:gd name="connsiteY14" fmla="*/ 2750213 h 6956453"/>
              <a:gd name="connsiteX15" fmla="*/ 8366760 w 9065854"/>
              <a:gd name="connsiteY15" fmla="*/ 3298853 h 6956453"/>
              <a:gd name="connsiteX16" fmla="*/ 8488680 w 9065854"/>
              <a:gd name="connsiteY16" fmla="*/ 3908453 h 6956453"/>
              <a:gd name="connsiteX17" fmla="*/ 8580120 w 9065854"/>
              <a:gd name="connsiteY17" fmla="*/ 4502813 h 6956453"/>
              <a:gd name="connsiteX18" fmla="*/ 8717280 w 9065854"/>
              <a:gd name="connsiteY18" fmla="*/ 5203853 h 6956453"/>
              <a:gd name="connsiteX19" fmla="*/ 9052560 w 9065854"/>
              <a:gd name="connsiteY19" fmla="*/ 6880253 h 6956453"/>
              <a:gd name="connsiteX20" fmla="*/ 9060321 w 9065854"/>
              <a:gd name="connsiteY20" fmla="*/ 6923045 h 6956453"/>
              <a:gd name="connsiteX21" fmla="*/ 9065854 w 9065854"/>
              <a:gd name="connsiteY21" fmla="*/ 6956453 h 6956453"/>
              <a:gd name="connsiteX22" fmla="*/ 238641 w 9065854"/>
              <a:gd name="connsiteY22" fmla="*/ 6956453 h 6956453"/>
              <a:gd name="connsiteX23" fmla="*/ 0 w 9065854"/>
              <a:gd name="connsiteY23" fmla="*/ 3268373 h 6956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065854" h="6956453">
                <a:moveTo>
                  <a:pt x="1204138" y="0"/>
                </a:moveTo>
                <a:lnTo>
                  <a:pt x="8436066" y="0"/>
                </a:lnTo>
                <a:lnTo>
                  <a:pt x="8434955" y="18550"/>
                </a:lnTo>
                <a:cubicBezTo>
                  <a:pt x="8432340" y="46814"/>
                  <a:pt x="8426348" y="90075"/>
                  <a:pt x="8412480" y="159413"/>
                </a:cubicBezTo>
                <a:cubicBezTo>
                  <a:pt x="8406179" y="190918"/>
                  <a:pt x="8389224" y="219547"/>
                  <a:pt x="8382000" y="250853"/>
                </a:cubicBezTo>
                <a:cubicBezTo>
                  <a:pt x="8373923" y="285854"/>
                  <a:pt x="8371840" y="321973"/>
                  <a:pt x="8366760" y="357533"/>
                </a:cubicBezTo>
                <a:cubicBezTo>
                  <a:pt x="8335673" y="419708"/>
                  <a:pt x="8312128" y="460469"/>
                  <a:pt x="8290560" y="525173"/>
                </a:cubicBezTo>
                <a:cubicBezTo>
                  <a:pt x="8273788" y="575488"/>
                  <a:pt x="8259410" y="626577"/>
                  <a:pt x="8244840" y="677573"/>
                </a:cubicBezTo>
                <a:cubicBezTo>
                  <a:pt x="8239086" y="697712"/>
                  <a:pt x="8236954" y="718921"/>
                  <a:pt x="8229600" y="738533"/>
                </a:cubicBezTo>
                <a:cubicBezTo>
                  <a:pt x="8221623" y="759805"/>
                  <a:pt x="8208069" y="778611"/>
                  <a:pt x="8199120" y="799493"/>
                </a:cubicBezTo>
                <a:cubicBezTo>
                  <a:pt x="8192792" y="814258"/>
                  <a:pt x="8191064" y="830845"/>
                  <a:pt x="8183880" y="845213"/>
                </a:cubicBezTo>
                <a:cubicBezTo>
                  <a:pt x="8164102" y="884769"/>
                  <a:pt x="8141991" y="890686"/>
                  <a:pt x="8138160" y="936653"/>
                </a:cubicBezTo>
                <a:cubicBezTo>
                  <a:pt x="8129291" y="1043085"/>
                  <a:pt x="8128000" y="1150013"/>
                  <a:pt x="8122920" y="1256693"/>
                </a:cubicBezTo>
                <a:cubicBezTo>
                  <a:pt x="8122920" y="1256693"/>
                  <a:pt x="8174056" y="1918148"/>
                  <a:pt x="8214360" y="2247293"/>
                </a:cubicBezTo>
                <a:cubicBezTo>
                  <a:pt x="8235069" y="2416418"/>
                  <a:pt x="8281361" y="2581586"/>
                  <a:pt x="8305800" y="2750213"/>
                </a:cubicBezTo>
                <a:cubicBezTo>
                  <a:pt x="8332192" y="2932316"/>
                  <a:pt x="8338062" y="3117099"/>
                  <a:pt x="8366760" y="3298853"/>
                </a:cubicBezTo>
                <a:cubicBezTo>
                  <a:pt x="8399079" y="3503541"/>
                  <a:pt x="8452520" y="3704408"/>
                  <a:pt x="8488680" y="3908453"/>
                </a:cubicBezTo>
                <a:cubicBezTo>
                  <a:pt x="8523658" y="4105829"/>
                  <a:pt x="8549640" y="4304693"/>
                  <a:pt x="8580120" y="4502813"/>
                </a:cubicBezTo>
                <a:cubicBezTo>
                  <a:pt x="8616326" y="4738155"/>
                  <a:pt x="8670871" y="4970309"/>
                  <a:pt x="8717280" y="5203853"/>
                </a:cubicBezTo>
                <a:cubicBezTo>
                  <a:pt x="8828351" y="5762790"/>
                  <a:pt x="8944138" y="6320796"/>
                  <a:pt x="9052560" y="6880253"/>
                </a:cubicBezTo>
                <a:cubicBezTo>
                  <a:pt x="9054944" y="6892555"/>
                  <a:pt x="9057543" y="6906917"/>
                  <a:pt x="9060321" y="6923045"/>
                </a:cubicBezTo>
                <a:lnTo>
                  <a:pt x="9065854" y="6956453"/>
                </a:lnTo>
                <a:lnTo>
                  <a:pt x="238641" y="6956453"/>
                </a:lnTo>
                <a:lnTo>
                  <a:pt x="0" y="326837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"/>
          <p:cNvSpPr/>
          <p:nvPr/>
        </p:nvSpPr>
        <p:spPr>
          <a:xfrm>
            <a:off x="-51317" y="3690457"/>
            <a:ext cx="5631541" cy="2724457"/>
          </a:xfrm>
          <a:custGeom>
            <a:avLst/>
            <a:gdLst/>
            <a:ahLst/>
            <a:cxnLst/>
            <a:rect l="l" t="t" r="r" b="b"/>
            <a:pathLst>
              <a:path w="5631541" h="2724457" extrusionOk="0">
                <a:moveTo>
                  <a:pt x="40820" y="0"/>
                </a:moveTo>
                <a:cubicBezTo>
                  <a:pt x="-43847" y="378581"/>
                  <a:pt x="-17389" y="852412"/>
                  <a:pt x="319312" y="1159329"/>
                </a:cubicBezTo>
                <a:cubicBezTo>
                  <a:pt x="656013" y="1466246"/>
                  <a:pt x="1611084" y="1582662"/>
                  <a:pt x="2061027" y="1841500"/>
                </a:cubicBezTo>
                <a:cubicBezTo>
                  <a:pt x="2510970" y="2100338"/>
                  <a:pt x="2423884" y="2632529"/>
                  <a:pt x="3018970" y="2712358"/>
                </a:cubicBezTo>
                <a:cubicBezTo>
                  <a:pt x="3614056" y="2792187"/>
                  <a:pt x="4209141" y="2455939"/>
                  <a:pt x="5631541" y="2320472"/>
                </a:cubicBezTo>
              </a:path>
            </a:pathLst>
          </a:cu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4"/>
          <p:cNvSpPr txBox="1">
            <a:spLocks noGrp="1"/>
          </p:cNvSpPr>
          <p:nvPr>
            <p:ph type="title"/>
          </p:nvPr>
        </p:nvSpPr>
        <p:spPr>
          <a:xfrm>
            <a:off x="759517" y="-205062"/>
            <a:ext cx="7707102" cy="1440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</a:pPr>
            <a:r>
              <a:rPr lang="ru-RU" sz="8000" dirty="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Анализ</a:t>
            </a:r>
            <a:endParaRPr sz="4800" dirty="0">
              <a:solidFill>
                <a:schemeClr val="l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28" name="Google Shape;12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1232933" y="368029"/>
            <a:ext cx="4806500" cy="6030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4" descr="Светло-серая сфер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625234">
            <a:off x="3739621" y="6203194"/>
            <a:ext cx="191596" cy="200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4" descr="Светло-серая сфера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4811" y="4712195"/>
            <a:ext cx="69355" cy="69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4" descr="Светло-серая сфера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86765" y="5486579"/>
            <a:ext cx="152472" cy="16633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4"/>
          <p:cNvSpPr/>
          <p:nvPr/>
        </p:nvSpPr>
        <p:spPr>
          <a:xfrm>
            <a:off x="-314325" y="3914775"/>
            <a:ext cx="6438900" cy="2100811"/>
          </a:xfrm>
          <a:custGeom>
            <a:avLst/>
            <a:gdLst/>
            <a:ahLst/>
            <a:cxnLst/>
            <a:rect l="l" t="t" r="r" b="b"/>
            <a:pathLst>
              <a:path w="6438900" h="2100811" extrusionOk="0">
                <a:moveTo>
                  <a:pt x="0" y="1085850"/>
                </a:moveTo>
                <a:cubicBezTo>
                  <a:pt x="60325" y="1556543"/>
                  <a:pt x="120650" y="2027237"/>
                  <a:pt x="542925" y="2095500"/>
                </a:cubicBezTo>
                <a:cubicBezTo>
                  <a:pt x="965200" y="2163763"/>
                  <a:pt x="1965325" y="1552575"/>
                  <a:pt x="2533650" y="1495425"/>
                </a:cubicBezTo>
                <a:cubicBezTo>
                  <a:pt x="3101975" y="1438275"/>
                  <a:pt x="3302000" y="2001837"/>
                  <a:pt x="3952875" y="1752600"/>
                </a:cubicBezTo>
                <a:cubicBezTo>
                  <a:pt x="4603750" y="1503363"/>
                  <a:pt x="5521325" y="751681"/>
                  <a:pt x="6438900" y="0"/>
                </a:cubicBezTo>
              </a:path>
            </a:pathLst>
          </a:custGeom>
          <a:noFill/>
          <a:ln w="12700" cap="flat" cmpd="sng">
            <a:solidFill>
              <a:srgbClr val="FF5B6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4"/>
          <p:cNvSpPr txBox="1"/>
          <p:nvPr/>
        </p:nvSpPr>
        <p:spPr>
          <a:xfrm>
            <a:off x="2583097" y="767357"/>
            <a:ext cx="45936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dirty="0">
                <a:solidFill>
                  <a:srgbClr val="FF5B62"/>
                </a:solidFill>
                <a:latin typeface="Montserrat Black"/>
                <a:sym typeface="Montserrat Black"/>
              </a:rPr>
              <a:t>рынка</a:t>
            </a:r>
            <a:endParaRPr sz="1100" dirty="0"/>
          </a:p>
        </p:txBody>
      </p:sp>
      <p:sp>
        <p:nvSpPr>
          <p:cNvPr id="136" name="Google Shape;136;p4"/>
          <p:cNvSpPr/>
          <p:nvPr/>
        </p:nvSpPr>
        <p:spPr>
          <a:xfrm>
            <a:off x="24960" y="5912369"/>
            <a:ext cx="45719" cy="45719"/>
          </a:xfrm>
          <a:prstGeom prst="ellipse">
            <a:avLst/>
          </a:prstGeom>
          <a:solidFill>
            <a:srgbClr val="FF5B62"/>
          </a:solidFill>
          <a:ln w="12700" cap="flat" cmpd="sng">
            <a:solidFill>
              <a:srgbClr val="FF5B6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4"/>
          <p:cNvSpPr/>
          <p:nvPr/>
        </p:nvSpPr>
        <p:spPr>
          <a:xfrm rot="8517215">
            <a:off x="954077" y="5752082"/>
            <a:ext cx="108000" cy="108000"/>
          </a:xfrm>
          <a:prstGeom prst="ellipse">
            <a:avLst/>
          </a:prstGeom>
          <a:solidFill>
            <a:srgbClr val="FF5B62"/>
          </a:solidFill>
          <a:ln w="12700" cap="flat" cmpd="sng">
            <a:solidFill>
              <a:srgbClr val="FF5B6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4"/>
          <p:cNvSpPr/>
          <p:nvPr/>
        </p:nvSpPr>
        <p:spPr>
          <a:xfrm rot="8517215">
            <a:off x="3301506" y="5694438"/>
            <a:ext cx="67834" cy="71677"/>
          </a:xfrm>
          <a:prstGeom prst="ellipse">
            <a:avLst/>
          </a:prstGeom>
          <a:solidFill>
            <a:srgbClr val="FF5B62"/>
          </a:solidFill>
          <a:ln w="12700" cap="flat" cmpd="sng">
            <a:solidFill>
              <a:srgbClr val="FF5B6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4"/>
          <p:cNvSpPr/>
          <p:nvPr/>
        </p:nvSpPr>
        <p:spPr>
          <a:xfrm rot="8517215">
            <a:off x="5533103" y="4358496"/>
            <a:ext cx="45719" cy="45719"/>
          </a:xfrm>
          <a:prstGeom prst="ellipse">
            <a:avLst/>
          </a:prstGeom>
          <a:solidFill>
            <a:srgbClr val="FF5B62"/>
          </a:solidFill>
          <a:ln w="12700" cap="flat" cmpd="sng">
            <a:solidFill>
              <a:srgbClr val="FF5B6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Полилиния 3"/>
          <p:cNvSpPr/>
          <p:nvPr/>
        </p:nvSpPr>
        <p:spPr>
          <a:xfrm>
            <a:off x="6097270" y="2726198"/>
            <a:ext cx="6490970" cy="5828700"/>
          </a:xfrm>
          <a:custGeom>
            <a:avLst/>
            <a:gdLst>
              <a:gd name="connsiteX0" fmla="*/ 0 w 6482080"/>
              <a:gd name="connsiteY0" fmla="*/ 1200372 h 5833510"/>
              <a:gd name="connsiteX1" fmla="*/ 2661920 w 6482080"/>
              <a:gd name="connsiteY1" fmla="*/ 306292 h 5833510"/>
              <a:gd name="connsiteX2" fmla="*/ 2123440 w 6482080"/>
              <a:gd name="connsiteY2" fmla="*/ 5833332 h 5833510"/>
              <a:gd name="connsiteX3" fmla="*/ 6482080 w 6482080"/>
              <a:gd name="connsiteY3" fmla="*/ 103092 h 5833510"/>
              <a:gd name="connsiteX4" fmla="*/ 6482080 w 6482080"/>
              <a:gd name="connsiteY4" fmla="*/ 103092 h 5833510"/>
              <a:gd name="connsiteX0" fmla="*/ 0 w 6578600"/>
              <a:gd name="connsiteY0" fmla="*/ 1260992 h 5812850"/>
              <a:gd name="connsiteX1" fmla="*/ 2758440 w 6578600"/>
              <a:gd name="connsiteY1" fmla="*/ 285632 h 5812850"/>
              <a:gd name="connsiteX2" fmla="*/ 2219960 w 6578600"/>
              <a:gd name="connsiteY2" fmla="*/ 5812672 h 5812850"/>
              <a:gd name="connsiteX3" fmla="*/ 6578600 w 6578600"/>
              <a:gd name="connsiteY3" fmla="*/ 82432 h 5812850"/>
              <a:gd name="connsiteX4" fmla="*/ 6578600 w 6578600"/>
              <a:gd name="connsiteY4" fmla="*/ 82432 h 5812850"/>
              <a:gd name="connsiteX0" fmla="*/ 0 w 6248400"/>
              <a:gd name="connsiteY0" fmla="*/ 1096250 h 5874169"/>
              <a:gd name="connsiteX1" fmla="*/ 2428240 w 6248400"/>
              <a:gd name="connsiteY1" fmla="*/ 346950 h 5874169"/>
              <a:gd name="connsiteX2" fmla="*/ 1889760 w 6248400"/>
              <a:gd name="connsiteY2" fmla="*/ 5873990 h 5874169"/>
              <a:gd name="connsiteX3" fmla="*/ 6248400 w 6248400"/>
              <a:gd name="connsiteY3" fmla="*/ 143750 h 5874169"/>
              <a:gd name="connsiteX4" fmla="*/ 6248400 w 6248400"/>
              <a:gd name="connsiteY4" fmla="*/ 143750 h 5874169"/>
              <a:gd name="connsiteX0" fmla="*/ 0 w 6464300"/>
              <a:gd name="connsiteY0" fmla="*/ 1198502 h 5834180"/>
              <a:gd name="connsiteX1" fmla="*/ 2644140 w 6464300"/>
              <a:gd name="connsiteY1" fmla="*/ 306962 h 5834180"/>
              <a:gd name="connsiteX2" fmla="*/ 2105660 w 6464300"/>
              <a:gd name="connsiteY2" fmla="*/ 5834002 h 5834180"/>
              <a:gd name="connsiteX3" fmla="*/ 6464300 w 6464300"/>
              <a:gd name="connsiteY3" fmla="*/ 103762 h 5834180"/>
              <a:gd name="connsiteX4" fmla="*/ 6464300 w 6464300"/>
              <a:gd name="connsiteY4" fmla="*/ 103762 h 5834180"/>
              <a:gd name="connsiteX0" fmla="*/ 0 w 6490970"/>
              <a:gd name="connsiteY0" fmla="*/ 1213977 h 5828700"/>
              <a:gd name="connsiteX1" fmla="*/ 2670810 w 6490970"/>
              <a:gd name="connsiteY1" fmla="*/ 301482 h 5828700"/>
              <a:gd name="connsiteX2" fmla="*/ 2132330 w 6490970"/>
              <a:gd name="connsiteY2" fmla="*/ 5828522 h 5828700"/>
              <a:gd name="connsiteX3" fmla="*/ 6490970 w 6490970"/>
              <a:gd name="connsiteY3" fmla="*/ 98282 h 5828700"/>
              <a:gd name="connsiteX4" fmla="*/ 6490970 w 6490970"/>
              <a:gd name="connsiteY4" fmla="*/ 98282 h 58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90970" h="5828700">
                <a:moveTo>
                  <a:pt x="0" y="1213977"/>
                </a:moveTo>
                <a:cubicBezTo>
                  <a:pt x="1154006" y="380857"/>
                  <a:pt x="2315422" y="-467609"/>
                  <a:pt x="2670810" y="301482"/>
                </a:cubicBezTo>
                <a:cubicBezTo>
                  <a:pt x="3026198" y="1070573"/>
                  <a:pt x="1495637" y="5862389"/>
                  <a:pt x="2132330" y="5828522"/>
                </a:cubicBezTo>
                <a:cubicBezTo>
                  <a:pt x="2769023" y="5794655"/>
                  <a:pt x="6490970" y="98282"/>
                  <a:pt x="6490970" y="98282"/>
                </a:cubicBezTo>
                <a:lnTo>
                  <a:pt x="6490970" y="98282"/>
                </a:lnTo>
              </a:path>
            </a:pathLst>
          </a:custGeom>
          <a:ln>
            <a:solidFill>
              <a:srgbClr val="FF5B62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Google Shape;138;p4"/>
          <p:cNvSpPr/>
          <p:nvPr/>
        </p:nvSpPr>
        <p:spPr>
          <a:xfrm rot="8517215">
            <a:off x="11062789" y="5028682"/>
            <a:ext cx="55811" cy="45719"/>
          </a:xfrm>
          <a:prstGeom prst="ellipse">
            <a:avLst/>
          </a:prstGeom>
          <a:solidFill>
            <a:srgbClr val="FF5B62"/>
          </a:solidFill>
          <a:ln w="12700" cap="flat" cmpd="sng">
            <a:solidFill>
              <a:srgbClr val="FF5B6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Полилиния 8"/>
          <p:cNvSpPr/>
          <p:nvPr/>
        </p:nvSpPr>
        <p:spPr>
          <a:xfrm>
            <a:off x="5566017" y="-186389"/>
            <a:ext cx="7956911" cy="6201975"/>
          </a:xfrm>
          <a:custGeom>
            <a:avLst/>
            <a:gdLst>
              <a:gd name="connsiteX0" fmla="*/ 0 w 7811394"/>
              <a:gd name="connsiteY0" fmla="*/ 6095747 h 6095747"/>
              <a:gd name="connsiteX1" fmla="*/ 5138928 w 7811394"/>
              <a:gd name="connsiteY1" fmla="*/ 3608579 h 6095747"/>
              <a:gd name="connsiteX2" fmla="*/ 4626864 w 7811394"/>
              <a:gd name="connsiteY2" fmla="*/ 51563 h 6095747"/>
              <a:gd name="connsiteX3" fmla="*/ 7635240 w 7811394"/>
              <a:gd name="connsiteY3" fmla="*/ 1487171 h 6095747"/>
              <a:gd name="connsiteX4" fmla="*/ 7196328 w 7811394"/>
              <a:gd name="connsiteY4" fmla="*/ 1350011 h 6095747"/>
              <a:gd name="connsiteX0" fmla="*/ 0 w 7811394"/>
              <a:gd name="connsiteY0" fmla="*/ 6111172 h 6111172"/>
              <a:gd name="connsiteX1" fmla="*/ 5437507 w 7811394"/>
              <a:gd name="connsiteY1" fmla="*/ 3987898 h 6111172"/>
              <a:gd name="connsiteX2" fmla="*/ 4626864 w 7811394"/>
              <a:gd name="connsiteY2" fmla="*/ 66988 h 6111172"/>
              <a:gd name="connsiteX3" fmla="*/ 7635240 w 7811394"/>
              <a:gd name="connsiteY3" fmla="*/ 1502596 h 6111172"/>
              <a:gd name="connsiteX4" fmla="*/ 7196328 w 7811394"/>
              <a:gd name="connsiteY4" fmla="*/ 1365436 h 6111172"/>
              <a:gd name="connsiteX0" fmla="*/ 0 w 7811394"/>
              <a:gd name="connsiteY0" fmla="*/ 6111172 h 6111172"/>
              <a:gd name="connsiteX1" fmla="*/ 5437507 w 7811394"/>
              <a:gd name="connsiteY1" fmla="*/ 3987898 h 6111172"/>
              <a:gd name="connsiteX2" fmla="*/ 4626864 w 7811394"/>
              <a:gd name="connsiteY2" fmla="*/ 66988 h 6111172"/>
              <a:gd name="connsiteX3" fmla="*/ 7635240 w 7811394"/>
              <a:gd name="connsiteY3" fmla="*/ 1502596 h 6111172"/>
              <a:gd name="connsiteX4" fmla="*/ 7196328 w 7811394"/>
              <a:gd name="connsiteY4" fmla="*/ 1365436 h 6111172"/>
              <a:gd name="connsiteX0" fmla="*/ 0 w 7811394"/>
              <a:gd name="connsiteY0" fmla="*/ 6123837 h 6123837"/>
              <a:gd name="connsiteX1" fmla="*/ 5614789 w 7811394"/>
              <a:gd name="connsiteY1" fmla="*/ 4280481 h 6123837"/>
              <a:gd name="connsiteX2" fmla="*/ 4626864 w 7811394"/>
              <a:gd name="connsiteY2" fmla="*/ 79653 h 6123837"/>
              <a:gd name="connsiteX3" fmla="*/ 7635240 w 7811394"/>
              <a:gd name="connsiteY3" fmla="*/ 1515261 h 6123837"/>
              <a:gd name="connsiteX4" fmla="*/ 7196328 w 7811394"/>
              <a:gd name="connsiteY4" fmla="*/ 1378101 h 6123837"/>
              <a:gd name="connsiteX0" fmla="*/ 0 w 7811394"/>
              <a:gd name="connsiteY0" fmla="*/ 6123837 h 6123837"/>
              <a:gd name="connsiteX1" fmla="*/ 5614789 w 7811394"/>
              <a:gd name="connsiteY1" fmla="*/ 4280481 h 6123837"/>
              <a:gd name="connsiteX2" fmla="*/ 4626864 w 7811394"/>
              <a:gd name="connsiteY2" fmla="*/ 79653 h 6123837"/>
              <a:gd name="connsiteX3" fmla="*/ 7635240 w 7811394"/>
              <a:gd name="connsiteY3" fmla="*/ 1515261 h 6123837"/>
              <a:gd name="connsiteX4" fmla="*/ 7196328 w 7811394"/>
              <a:gd name="connsiteY4" fmla="*/ 1378101 h 6123837"/>
              <a:gd name="connsiteX0" fmla="*/ 0 w 7811394"/>
              <a:gd name="connsiteY0" fmla="*/ 6123837 h 6123837"/>
              <a:gd name="connsiteX1" fmla="*/ 5614789 w 7811394"/>
              <a:gd name="connsiteY1" fmla="*/ 4280481 h 6123837"/>
              <a:gd name="connsiteX2" fmla="*/ 4626864 w 7811394"/>
              <a:gd name="connsiteY2" fmla="*/ 79653 h 6123837"/>
              <a:gd name="connsiteX3" fmla="*/ 7635240 w 7811394"/>
              <a:gd name="connsiteY3" fmla="*/ 1515261 h 6123837"/>
              <a:gd name="connsiteX4" fmla="*/ 7196328 w 7811394"/>
              <a:gd name="connsiteY4" fmla="*/ 1378101 h 6123837"/>
              <a:gd name="connsiteX0" fmla="*/ 0 w 7811394"/>
              <a:gd name="connsiteY0" fmla="*/ 6123837 h 6123837"/>
              <a:gd name="connsiteX1" fmla="*/ 5614789 w 7811394"/>
              <a:gd name="connsiteY1" fmla="*/ 4280481 h 6123837"/>
              <a:gd name="connsiteX2" fmla="*/ 4626864 w 7811394"/>
              <a:gd name="connsiteY2" fmla="*/ 79653 h 6123837"/>
              <a:gd name="connsiteX3" fmla="*/ 7635240 w 7811394"/>
              <a:gd name="connsiteY3" fmla="*/ 1515261 h 6123837"/>
              <a:gd name="connsiteX4" fmla="*/ 7196328 w 7811394"/>
              <a:gd name="connsiteY4" fmla="*/ 1378101 h 6123837"/>
              <a:gd name="connsiteX0" fmla="*/ 0 w 7699427"/>
              <a:gd name="connsiteY0" fmla="*/ 6422417 h 6422417"/>
              <a:gd name="connsiteX1" fmla="*/ 5502822 w 7699427"/>
              <a:gd name="connsiteY1" fmla="*/ 4280481 h 6422417"/>
              <a:gd name="connsiteX2" fmla="*/ 4514897 w 7699427"/>
              <a:gd name="connsiteY2" fmla="*/ 79653 h 6422417"/>
              <a:gd name="connsiteX3" fmla="*/ 7523273 w 7699427"/>
              <a:gd name="connsiteY3" fmla="*/ 1515261 h 6422417"/>
              <a:gd name="connsiteX4" fmla="*/ 7084361 w 7699427"/>
              <a:gd name="connsiteY4" fmla="*/ 1378101 h 6422417"/>
              <a:gd name="connsiteX0" fmla="*/ 0 w 7867378"/>
              <a:gd name="connsiteY0" fmla="*/ 6151829 h 6151829"/>
              <a:gd name="connsiteX1" fmla="*/ 5670773 w 7867378"/>
              <a:gd name="connsiteY1" fmla="*/ 4280481 h 6151829"/>
              <a:gd name="connsiteX2" fmla="*/ 4682848 w 7867378"/>
              <a:gd name="connsiteY2" fmla="*/ 79653 h 6151829"/>
              <a:gd name="connsiteX3" fmla="*/ 7691224 w 7867378"/>
              <a:gd name="connsiteY3" fmla="*/ 1515261 h 6151829"/>
              <a:gd name="connsiteX4" fmla="*/ 7252312 w 7867378"/>
              <a:gd name="connsiteY4" fmla="*/ 1378101 h 6151829"/>
              <a:gd name="connsiteX0" fmla="*/ 0 w 7867378"/>
              <a:gd name="connsiteY0" fmla="*/ 6151829 h 6151829"/>
              <a:gd name="connsiteX1" fmla="*/ 5670773 w 7867378"/>
              <a:gd name="connsiteY1" fmla="*/ 4280481 h 6151829"/>
              <a:gd name="connsiteX2" fmla="*/ 4682848 w 7867378"/>
              <a:gd name="connsiteY2" fmla="*/ 79653 h 6151829"/>
              <a:gd name="connsiteX3" fmla="*/ 7691224 w 7867378"/>
              <a:gd name="connsiteY3" fmla="*/ 1515261 h 6151829"/>
              <a:gd name="connsiteX4" fmla="*/ 7252312 w 7867378"/>
              <a:gd name="connsiteY4" fmla="*/ 1378101 h 6151829"/>
              <a:gd name="connsiteX0" fmla="*/ 0 w 7867378"/>
              <a:gd name="connsiteY0" fmla="*/ 6151829 h 6151829"/>
              <a:gd name="connsiteX1" fmla="*/ 5670773 w 7867378"/>
              <a:gd name="connsiteY1" fmla="*/ 4280481 h 6151829"/>
              <a:gd name="connsiteX2" fmla="*/ 4682848 w 7867378"/>
              <a:gd name="connsiteY2" fmla="*/ 79653 h 6151829"/>
              <a:gd name="connsiteX3" fmla="*/ 7691224 w 7867378"/>
              <a:gd name="connsiteY3" fmla="*/ 1515261 h 6151829"/>
              <a:gd name="connsiteX4" fmla="*/ 7252312 w 7867378"/>
              <a:gd name="connsiteY4" fmla="*/ 1378101 h 6151829"/>
              <a:gd name="connsiteX0" fmla="*/ 0 w 7691275"/>
              <a:gd name="connsiteY0" fmla="*/ 5004862 h 5004862"/>
              <a:gd name="connsiteX1" fmla="*/ 5670773 w 7691275"/>
              <a:gd name="connsiteY1" fmla="*/ 3133514 h 5004862"/>
              <a:gd name="connsiteX2" fmla="*/ 7267428 w 7691275"/>
              <a:gd name="connsiteY2" fmla="*/ 164327 h 5004862"/>
              <a:gd name="connsiteX3" fmla="*/ 7691224 w 7691275"/>
              <a:gd name="connsiteY3" fmla="*/ 368294 h 5004862"/>
              <a:gd name="connsiteX4" fmla="*/ 7252312 w 7691275"/>
              <a:gd name="connsiteY4" fmla="*/ 231134 h 5004862"/>
              <a:gd name="connsiteX0" fmla="*/ 0 w 7776698"/>
              <a:gd name="connsiteY0" fmla="*/ 4992013 h 4992013"/>
              <a:gd name="connsiteX1" fmla="*/ 2955565 w 7776698"/>
              <a:gd name="connsiteY1" fmla="*/ 452110 h 4992013"/>
              <a:gd name="connsiteX2" fmla="*/ 7267428 w 7776698"/>
              <a:gd name="connsiteY2" fmla="*/ 151478 h 4992013"/>
              <a:gd name="connsiteX3" fmla="*/ 7691224 w 7776698"/>
              <a:gd name="connsiteY3" fmla="*/ 355445 h 4992013"/>
              <a:gd name="connsiteX4" fmla="*/ 7252312 w 7776698"/>
              <a:gd name="connsiteY4" fmla="*/ 218285 h 4992013"/>
              <a:gd name="connsiteX0" fmla="*/ 0 w 7979885"/>
              <a:gd name="connsiteY0" fmla="*/ 5540573 h 5540573"/>
              <a:gd name="connsiteX1" fmla="*/ 2955565 w 7979885"/>
              <a:gd name="connsiteY1" fmla="*/ 1000670 h 5540573"/>
              <a:gd name="connsiteX2" fmla="*/ 7584669 w 7979885"/>
              <a:gd name="connsiteY2" fmla="*/ 242 h 5540573"/>
              <a:gd name="connsiteX3" fmla="*/ 7691224 w 7979885"/>
              <a:gd name="connsiteY3" fmla="*/ 904005 h 5540573"/>
              <a:gd name="connsiteX4" fmla="*/ 7252312 w 7979885"/>
              <a:gd name="connsiteY4" fmla="*/ 766845 h 5540573"/>
              <a:gd name="connsiteX0" fmla="*/ 0 w 8048812"/>
              <a:gd name="connsiteY0" fmla="*/ 6202948 h 6202948"/>
              <a:gd name="connsiteX1" fmla="*/ 2955565 w 8048812"/>
              <a:gd name="connsiteY1" fmla="*/ 1663045 h 6202948"/>
              <a:gd name="connsiteX2" fmla="*/ 7677975 w 8048812"/>
              <a:gd name="connsiteY2" fmla="*/ 143 h 6202948"/>
              <a:gd name="connsiteX3" fmla="*/ 7691224 w 8048812"/>
              <a:gd name="connsiteY3" fmla="*/ 1566380 h 6202948"/>
              <a:gd name="connsiteX4" fmla="*/ 7252312 w 8048812"/>
              <a:gd name="connsiteY4" fmla="*/ 1429220 h 6202948"/>
              <a:gd name="connsiteX0" fmla="*/ 0 w 8010216"/>
              <a:gd name="connsiteY0" fmla="*/ 6212845 h 6212845"/>
              <a:gd name="connsiteX1" fmla="*/ 3478079 w 8010216"/>
              <a:gd name="connsiteY1" fmla="*/ 1197081 h 6212845"/>
              <a:gd name="connsiteX2" fmla="*/ 7677975 w 8010216"/>
              <a:gd name="connsiteY2" fmla="*/ 10040 h 6212845"/>
              <a:gd name="connsiteX3" fmla="*/ 7691224 w 8010216"/>
              <a:gd name="connsiteY3" fmla="*/ 1576277 h 6212845"/>
              <a:gd name="connsiteX4" fmla="*/ 7252312 w 8010216"/>
              <a:gd name="connsiteY4" fmla="*/ 1439117 h 6212845"/>
              <a:gd name="connsiteX0" fmla="*/ 0 w 8010216"/>
              <a:gd name="connsiteY0" fmla="*/ 6209895 h 6209895"/>
              <a:gd name="connsiteX1" fmla="*/ 3478079 w 8010216"/>
              <a:gd name="connsiteY1" fmla="*/ 1194131 h 6209895"/>
              <a:gd name="connsiteX2" fmla="*/ 7677975 w 8010216"/>
              <a:gd name="connsiteY2" fmla="*/ 7090 h 6209895"/>
              <a:gd name="connsiteX3" fmla="*/ 7691224 w 8010216"/>
              <a:gd name="connsiteY3" fmla="*/ 1573327 h 6209895"/>
              <a:gd name="connsiteX4" fmla="*/ 7252312 w 8010216"/>
              <a:gd name="connsiteY4" fmla="*/ 1436167 h 6209895"/>
              <a:gd name="connsiteX0" fmla="*/ 0 w 8004120"/>
              <a:gd name="connsiteY0" fmla="*/ 6188347 h 6188347"/>
              <a:gd name="connsiteX1" fmla="*/ 3471983 w 8004120"/>
              <a:gd name="connsiteY1" fmla="*/ 1196967 h 6188347"/>
              <a:gd name="connsiteX2" fmla="*/ 7671879 w 8004120"/>
              <a:gd name="connsiteY2" fmla="*/ 9926 h 6188347"/>
              <a:gd name="connsiteX3" fmla="*/ 7685128 w 8004120"/>
              <a:gd name="connsiteY3" fmla="*/ 1576163 h 6188347"/>
              <a:gd name="connsiteX4" fmla="*/ 7246216 w 8004120"/>
              <a:gd name="connsiteY4" fmla="*/ 1439003 h 6188347"/>
              <a:gd name="connsiteX0" fmla="*/ 0 w 7998024"/>
              <a:gd name="connsiteY0" fmla="*/ 6212845 h 6212845"/>
              <a:gd name="connsiteX1" fmla="*/ 3465887 w 7998024"/>
              <a:gd name="connsiteY1" fmla="*/ 1197081 h 6212845"/>
              <a:gd name="connsiteX2" fmla="*/ 7665783 w 7998024"/>
              <a:gd name="connsiteY2" fmla="*/ 10040 h 6212845"/>
              <a:gd name="connsiteX3" fmla="*/ 7679032 w 7998024"/>
              <a:gd name="connsiteY3" fmla="*/ 1576277 h 6212845"/>
              <a:gd name="connsiteX4" fmla="*/ 7240120 w 7998024"/>
              <a:gd name="connsiteY4" fmla="*/ 1439117 h 6212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98024" h="6212845">
                <a:moveTo>
                  <a:pt x="0" y="6212845"/>
                </a:moveTo>
                <a:cubicBezTo>
                  <a:pt x="2594439" y="6126086"/>
                  <a:pt x="2188256" y="2230882"/>
                  <a:pt x="3465887" y="1197081"/>
                </a:cubicBezTo>
                <a:cubicBezTo>
                  <a:pt x="4743518" y="163280"/>
                  <a:pt x="6963592" y="-53159"/>
                  <a:pt x="7665783" y="10040"/>
                </a:cubicBezTo>
                <a:cubicBezTo>
                  <a:pt x="8367974" y="73239"/>
                  <a:pt x="7749976" y="1338098"/>
                  <a:pt x="7679032" y="1576277"/>
                </a:cubicBezTo>
                <a:cubicBezTo>
                  <a:pt x="7608088" y="1814457"/>
                  <a:pt x="7673698" y="1615901"/>
                  <a:pt x="7240120" y="1439117"/>
                </a:cubicBezTo>
              </a:path>
            </a:pathLst>
          </a:custGeom>
          <a:ln w="1270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32" name="Google Shape;132;p4" descr="Светло-серая сфера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6744762" y="5486579"/>
            <a:ext cx="103786" cy="103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129;p4" descr="Светло-серая сфер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0974766">
            <a:off x="8483157" y="1473488"/>
            <a:ext cx="191596" cy="200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131;p4" descr="Светло-серая сфера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20269" y="284862"/>
            <a:ext cx="152472" cy="166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3" t="11116" r="34428" b="42808"/>
          <a:stretch/>
        </p:blipFill>
        <p:spPr>
          <a:xfrm>
            <a:off x="7444733" y="45739"/>
            <a:ext cx="1588929" cy="1576874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14178">
            <a:off x="8491815" y="4437962"/>
            <a:ext cx="3313555" cy="1072032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0521" y="1515192"/>
            <a:ext cx="2636853" cy="1318427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049" r="84386" b="23572"/>
          <a:stretch/>
        </p:blipFill>
        <p:spPr>
          <a:xfrm rot="20918085">
            <a:off x="6213709" y="5188367"/>
            <a:ext cx="1030371" cy="1363727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28" t="17551" r="33098" b="45986"/>
          <a:stretch/>
        </p:blipFill>
        <p:spPr>
          <a:xfrm rot="20393174">
            <a:off x="4882233" y="2786310"/>
            <a:ext cx="1776664" cy="139632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DCD4E1F-9E89-5E8A-24B9-97FDE1746C25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76098"/>
          <a:stretch/>
        </p:blipFill>
        <p:spPr>
          <a:xfrm rot="982666">
            <a:off x="7594487" y="2174241"/>
            <a:ext cx="1146015" cy="110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46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3932225" y="1817226"/>
            <a:ext cx="7561435" cy="4120588"/>
          </a:xfrm>
          <a:prstGeom prst="rect">
            <a:avLst/>
          </a:prstGeom>
          <a:solidFill>
            <a:srgbClr val="FF5B62"/>
          </a:solidFill>
          <a:ln>
            <a:solidFill>
              <a:srgbClr val="FF5B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124" y="1963514"/>
            <a:ext cx="7539190" cy="4114714"/>
          </a:xfrm>
          <a:prstGeom prst="rect">
            <a:avLst/>
          </a:prstGeom>
        </p:spPr>
      </p:pic>
      <p:sp>
        <p:nvSpPr>
          <p:cNvPr id="157" name="Google Shape;157;p6"/>
          <p:cNvSpPr txBox="1">
            <a:spLocks noGrp="1"/>
          </p:cNvSpPr>
          <p:nvPr>
            <p:ph type="title"/>
          </p:nvPr>
        </p:nvSpPr>
        <p:spPr>
          <a:xfrm>
            <a:off x="173781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5B62"/>
              </a:buClr>
              <a:buSzPts val="4400"/>
              <a:buFont typeface="Montserrat Black"/>
              <a:buNone/>
            </a:pPr>
            <a:r>
              <a:rPr lang="ru-RU" dirty="0">
                <a:solidFill>
                  <a:schemeClr val="bg1"/>
                </a:solidFill>
                <a:latin typeface="Montserrat Black"/>
                <a:sym typeface="Montserrat Black"/>
              </a:rPr>
              <a:t>Пример</a:t>
            </a:r>
            <a:r>
              <a:rPr lang="ru-RU" dirty="0">
                <a:solidFill>
                  <a:srgbClr val="FF5B62"/>
                </a:solidFill>
                <a:latin typeface="Montserrat Black"/>
                <a:sym typeface="Montserrat Black"/>
              </a:rPr>
              <a:t> </a:t>
            </a:r>
            <a:r>
              <a:rPr lang="ru-RU" dirty="0">
                <a:solidFill>
                  <a:schemeClr val="bg1"/>
                </a:solidFill>
                <a:latin typeface="Montserrat Black"/>
                <a:sym typeface="Montserrat Black"/>
              </a:rPr>
              <a:t>построения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61" name="Google Shape;161;p6"/>
          <p:cNvPicPr preferRelativeResize="0"/>
          <p:nvPr/>
        </p:nvPicPr>
        <p:blipFill rotWithShape="1">
          <a:blip r:embed="rId4">
            <a:alphaModFix/>
          </a:blip>
          <a:srcRect l="29255" t="15619" r="24895"/>
          <a:stretch/>
        </p:blipFill>
        <p:spPr>
          <a:xfrm>
            <a:off x="-223521" y="1963514"/>
            <a:ext cx="4866641" cy="671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57;p6"/>
          <p:cNvSpPr txBox="1">
            <a:spLocks/>
          </p:cNvSpPr>
          <p:nvPr/>
        </p:nvSpPr>
        <p:spPr>
          <a:xfrm>
            <a:off x="173781" y="63795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FF5B62"/>
              </a:buClr>
              <a:buSzPts val="4400"/>
              <a:buFont typeface="Montserrat Black"/>
              <a:buNone/>
            </a:pPr>
            <a:r>
              <a:rPr lang="ru-RU" sz="3600" dirty="0">
                <a:solidFill>
                  <a:srgbClr val="FF5B62"/>
                </a:solidFill>
                <a:latin typeface="Montserrat Black" panose="020B0604020202020204" charset="-52"/>
                <a:sym typeface="Montserrat Black"/>
              </a:rPr>
              <a:t>Виртуальных хранилищ данных</a:t>
            </a:r>
            <a:endParaRPr lang="ru-RU" sz="3600" dirty="0">
              <a:solidFill>
                <a:srgbClr val="FF5B62"/>
              </a:solidFill>
              <a:latin typeface="Montserrat Black" panose="020B0604020202020204" charset="-5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>
            <a:extLst>
              <a:ext uri="{FF2B5EF4-FFF2-40B4-BE49-F238E27FC236}">
                <a16:creationId xmlns:a16="http://schemas.microsoft.com/office/drawing/2014/main" id="{DF399FC1-2224-1098-8923-3E3A7D5E1C72}"/>
              </a:ext>
            </a:extLst>
          </p:cNvPr>
          <p:cNvSpPr/>
          <p:nvPr/>
        </p:nvSpPr>
        <p:spPr>
          <a:xfrm>
            <a:off x="7826697" y="1314707"/>
            <a:ext cx="6361577" cy="621214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8" name="Google Shape;168;p7"/>
          <p:cNvSpPr txBox="1"/>
          <p:nvPr/>
        </p:nvSpPr>
        <p:spPr>
          <a:xfrm>
            <a:off x="243068" y="582728"/>
            <a:ext cx="9618563" cy="90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FF5B62"/>
              </a:buClr>
              <a:buSzPts val="5400"/>
            </a:pPr>
            <a:r>
              <a:rPr lang="en-US" sz="9600" dirty="0" err="1">
                <a:solidFill>
                  <a:srgbClr val="FF5B62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Neuro</a:t>
            </a:r>
            <a:r>
              <a:rPr lang="en-US" sz="9600" dirty="0" err="1">
                <a:solidFill>
                  <a:schemeClr val="bg1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Cloud</a:t>
            </a:r>
            <a:endParaRPr sz="9600" dirty="0">
              <a:solidFill>
                <a:schemeClr val="bg1"/>
              </a:solidFill>
              <a:latin typeface="Montserrat Black" panose="020B0604020202020204" charset="-52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B8F12D0-7CEE-672A-10E7-2BA9DFDFF2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348"/>
          <a:stretch/>
        </p:blipFill>
        <p:spPr>
          <a:xfrm rot="21100612" flipH="1">
            <a:off x="6854743" y="1003184"/>
            <a:ext cx="6237293" cy="588379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5943" y="2299118"/>
            <a:ext cx="67882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Montserrat" panose="020B0604020202020204" charset="-52"/>
              </a:rPr>
              <a:t>Подбор наилучшей конфигурации СХД с помощью </a:t>
            </a:r>
            <a:r>
              <a:rPr lang="ru-RU" sz="2400" dirty="0" err="1">
                <a:solidFill>
                  <a:schemeClr val="bg1"/>
                </a:solidFill>
                <a:latin typeface="Montserrat" panose="020B0604020202020204" charset="-52"/>
              </a:rPr>
              <a:t>нейротехнологий</a:t>
            </a:r>
            <a:endParaRPr lang="ru-RU" sz="2400" dirty="0">
              <a:solidFill>
                <a:schemeClr val="bg1"/>
              </a:solidFill>
              <a:latin typeface="Montserrat" panose="020B0604020202020204" charset="-52"/>
            </a:endParaRPr>
          </a:p>
          <a:p>
            <a:pPr>
              <a:buClr>
                <a:schemeClr val="bg1"/>
              </a:buClr>
              <a:buSzPct val="150000"/>
            </a:pPr>
            <a:endParaRPr lang="en-US" sz="2400" dirty="0">
              <a:solidFill>
                <a:schemeClr val="bg1"/>
              </a:solidFill>
              <a:latin typeface="Montserrat" panose="020B0604020202020204" charset="-52"/>
            </a:endParaRPr>
          </a:p>
          <a:p>
            <a:pPr marL="342900" indent="-342900">
              <a:buClr>
                <a:schemeClr val="bg1"/>
              </a:buClr>
              <a:buSzPct val="150000"/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Montserrat" panose="020B0604020202020204" charset="-52"/>
              </a:rPr>
              <a:t>Оптимальная отказоустойчивость системы</a:t>
            </a: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CF9F262B-62B3-3D22-1480-56AAFFC9217E}"/>
              </a:ext>
            </a:extLst>
          </p:cNvPr>
          <p:cNvSpPr/>
          <p:nvPr/>
        </p:nvSpPr>
        <p:spPr>
          <a:xfrm>
            <a:off x="-1819351" y="4700627"/>
            <a:ext cx="4570588" cy="4619546"/>
          </a:xfrm>
          <a:prstGeom prst="ellipse">
            <a:avLst/>
          </a:prstGeom>
          <a:solidFill>
            <a:srgbClr val="FF5B62"/>
          </a:solidFill>
          <a:ln>
            <a:solidFill>
              <a:srgbClr val="FF5B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014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"/>
          <p:cNvSpPr txBox="1"/>
          <p:nvPr/>
        </p:nvSpPr>
        <p:spPr>
          <a:xfrm>
            <a:off x="259660" y="481711"/>
            <a:ext cx="7553251" cy="90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FF5B62"/>
              </a:buClr>
              <a:buSzPts val="5400"/>
            </a:pPr>
            <a:r>
              <a:rPr lang="en-US" sz="3600" dirty="0">
                <a:solidFill>
                  <a:schemeClr val="bg1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ER-</a:t>
            </a:r>
            <a:r>
              <a:rPr lang="ru-RU" sz="3600" dirty="0">
                <a:solidFill>
                  <a:schemeClr val="bg1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диаграмма</a:t>
            </a:r>
          </a:p>
          <a:p>
            <a:pPr lvl="0">
              <a:lnSpc>
                <a:spcPct val="90000"/>
              </a:lnSpc>
              <a:buClr>
                <a:srgbClr val="FF5B62"/>
              </a:buClr>
              <a:buSzPts val="5400"/>
            </a:pPr>
            <a:r>
              <a:rPr lang="ru-RU" sz="3600" dirty="0">
                <a:solidFill>
                  <a:srgbClr val="FF5B62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Разрабатываемой системы</a:t>
            </a:r>
            <a:endParaRPr sz="9600" dirty="0">
              <a:solidFill>
                <a:schemeClr val="bg1"/>
              </a:solidFill>
              <a:latin typeface="Montserrat Black" panose="020B0604020202020204" charset="-52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E114BD3-3CF1-D67F-DC4C-864275609A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213"/>
          <a:stretch/>
        </p:blipFill>
        <p:spPr>
          <a:xfrm>
            <a:off x="370389" y="1713053"/>
            <a:ext cx="8829946" cy="4370117"/>
          </a:xfrm>
          <a:prstGeom prst="rect">
            <a:avLst/>
          </a:prstGeom>
        </p:spPr>
      </p:pic>
      <p:sp>
        <p:nvSpPr>
          <p:cNvPr id="2" name="Овал 1">
            <a:extLst>
              <a:ext uri="{FF2B5EF4-FFF2-40B4-BE49-F238E27FC236}">
                <a16:creationId xmlns:a16="http://schemas.microsoft.com/office/drawing/2014/main" id="{B3A23824-14D2-493D-7488-9E48E91F9002}"/>
              </a:ext>
            </a:extLst>
          </p:cNvPr>
          <p:cNvSpPr/>
          <p:nvPr/>
        </p:nvSpPr>
        <p:spPr>
          <a:xfrm>
            <a:off x="8192448" y="3429000"/>
            <a:ext cx="4653022" cy="4584661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70" name="Google Shape;170;p7"/>
          <p:cNvPicPr preferRelativeResize="0"/>
          <p:nvPr/>
        </p:nvPicPr>
        <p:blipFill rotWithShape="1">
          <a:blip r:embed="rId4">
            <a:alphaModFix/>
          </a:blip>
          <a:srcRect l="27578" t="2135" r="32725" b="53532"/>
          <a:stretch/>
        </p:blipFill>
        <p:spPr>
          <a:xfrm>
            <a:off x="7538977" y="1017562"/>
            <a:ext cx="4653023" cy="597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922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"/>
          <p:cNvSpPr txBox="1"/>
          <p:nvPr/>
        </p:nvSpPr>
        <p:spPr>
          <a:xfrm>
            <a:off x="351679" y="294200"/>
            <a:ext cx="10053962" cy="90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rgbClr val="FF5B62"/>
              </a:buClr>
              <a:buSzPts val="5400"/>
            </a:pPr>
            <a:r>
              <a:rPr lang="ru-RU" sz="5400" dirty="0">
                <a:solidFill>
                  <a:srgbClr val="FF5B62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Архитектура</a:t>
            </a:r>
            <a:r>
              <a:rPr lang="ru-RU" sz="4400" dirty="0">
                <a:solidFill>
                  <a:schemeClr val="bg1"/>
                </a:solidFill>
                <a:latin typeface="Montserrat Black" panose="020B0604020202020204" charset="-52"/>
                <a:ea typeface="Montserrat Black"/>
                <a:cs typeface="Montserrat Black"/>
                <a:sym typeface="Montserrat Black"/>
              </a:rPr>
              <a:t> интеллектуальной системы</a:t>
            </a:r>
            <a:endParaRPr sz="13800" dirty="0">
              <a:solidFill>
                <a:schemeClr val="bg1"/>
              </a:solidFill>
              <a:latin typeface="Montserrat Black" panose="020B0604020202020204" charset="-52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96B91056-1FE3-E46F-473F-567254305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89" y="294200"/>
            <a:ext cx="10650421" cy="6687345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4CB2B2C-3BB9-6DA7-D448-D3C25B397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26110" y="747181"/>
            <a:ext cx="6838222" cy="683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1671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3529</TotalTime>
  <Words>143</Words>
  <Application>Microsoft Office PowerPoint</Application>
  <PresentationFormat>Широкоэкранный</PresentationFormat>
  <Paragraphs>41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Calibri</vt:lpstr>
      <vt:lpstr>Montserrat</vt:lpstr>
      <vt:lpstr>Montserrat Black</vt:lpstr>
      <vt:lpstr>Arial</vt:lpstr>
      <vt:lpstr>Montserrat ExtraBold</vt:lpstr>
      <vt:lpstr>Тема Office</vt:lpstr>
      <vt:lpstr>Интеллектуальная система  </vt:lpstr>
      <vt:lpstr>Актуальность</vt:lpstr>
      <vt:lpstr>Цель выпускной квалификационной работы</vt:lpstr>
      <vt:lpstr>Виртуальные хранилища данных</vt:lpstr>
      <vt:lpstr>Анализ</vt:lpstr>
      <vt:lpstr>Пример построения</vt:lpstr>
      <vt:lpstr>Презентация PowerPoint</vt:lpstr>
      <vt:lpstr>Презентация PowerPoint</vt:lpstr>
      <vt:lpstr>Презентация PowerPoint</vt:lpstr>
      <vt:lpstr>Презентация PowerPoint</vt:lpstr>
      <vt:lpstr>The end</vt:lpstr>
      <vt:lpstr>Интеллектуальная система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Рецепт приготовления эклеров</dc:title>
  <dc:creator>Рушан Бикзянтиев</dc:creator>
  <cp:lastModifiedBy>Рушан Бикзянтиев</cp:lastModifiedBy>
  <cp:revision>50</cp:revision>
  <dcterms:created xsi:type="dcterms:W3CDTF">2021-09-17T11:17:55Z</dcterms:created>
  <dcterms:modified xsi:type="dcterms:W3CDTF">2023-05-16T13:24:34Z</dcterms:modified>
</cp:coreProperties>
</file>